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75" r:id="rId1"/>
    <p:sldMasterId id="2147483786" r:id="rId2"/>
  </p:sldMasterIdLst>
  <p:notesMasterIdLst>
    <p:notesMasterId r:id="rId7"/>
  </p:notesMasterIdLst>
  <p:handoutMasterIdLst>
    <p:handoutMasterId r:id="rId8"/>
  </p:handoutMasterIdLst>
  <p:sldIdLst>
    <p:sldId id="261" r:id="rId3"/>
    <p:sldId id="305" r:id="rId4"/>
    <p:sldId id="306" r:id="rId5"/>
    <p:sldId id="307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9F9F7"/>
    <a:srgbClr val="FFFF00"/>
    <a:srgbClr val="887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/>
    <p:restoredTop sz="94660"/>
  </p:normalViewPr>
  <p:slideViewPr>
    <p:cSldViewPr snapToObjects="1">
      <p:cViewPr>
        <p:scale>
          <a:sx n="60" d="100"/>
          <a:sy n="60" d="100"/>
        </p:scale>
        <p:origin x="-3870" y="-1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690380FE-C6DA-45FE-92EF-63FEE2F924CA}" type="datetime1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350719EA-47B2-472F-B00E-706B0FB44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710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842263E4-9BF9-4B7B-9D7F-F72DE15A5AB6}" type="datetime1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E1C23842-2C83-4604-A016-0D9482224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512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7315200" y="0"/>
            <a:ext cx="1828800" cy="1219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743202"/>
            <a:ext cx="7620000" cy="555625"/>
          </a:xfrm>
        </p:spPr>
        <p:txBody>
          <a:bodyPr anchor="t">
            <a:normAutofit/>
          </a:bodyPr>
          <a:lstStyle>
            <a:lvl1pPr>
              <a:defRPr sz="2400" cap="all">
                <a:solidFill>
                  <a:srgbClr val="887F6E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886200" y="5715000"/>
            <a:ext cx="5029200" cy="990600"/>
          </a:xfrm>
        </p:spPr>
        <p:txBody>
          <a:bodyPr/>
          <a:lstStyle>
            <a:lvl1pPr algn="r">
              <a:defRPr sz="1600"/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Subtitle 6"/>
          <p:cNvSpPr>
            <a:spLocks noGrp="1"/>
          </p:cNvSpPr>
          <p:nvPr>
            <p:ph type="subTitle" idx="1"/>
          </p:nvPr>
        </p:nvSpPr>
        <p:spPr>
          <a:xfrm>
            <a:off x="1295400" y="3298825"/>
            <a:ext cx="7620000" cy="457200"/>
          </a:xfrm>
        </p:spPr>
        <p:txBody>
          <a:bodyPr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6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43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328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69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788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715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383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88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753200"/>
            <a:ext cx="8229600" cy="4410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D2DC7-9628-4B08-97A5-3342205ED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0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415CE-A5DC-4126-AE7D-BC6481BD7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7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373563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E6667-78CC-4B4C-A80D-589A21ED1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0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752601"/>
            <a:ext cx="8229600" cy="350520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334000"/>
            <a:ext cx="8229600" cy="381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C3F8B-72C2-4B6E-89B9-ACD001F43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05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769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886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864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1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5334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87F6E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>
                <a:solidFill>
                  <a:srgbClr val="887F6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74178D3-6AF6-4C8F-A925-341F26DF9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0" r:id="rId2"/>
    <p:sldLayoutId id="2147483781" r:id="rId3"/>
    <p:sldLayoutId id="2147483782" r:id="rId4"/>
    <p:sldLayoutId id="2147483783" r:id="rId5"/>
  </p:sldLayoutIdLst>
  <p:hf hdr="0" ftr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rgbClr val="FFFFFF"/>
          </a:solidFill>
          <a:latin typeface="Arial"/>
          <a:ea typeface="ＭＳ Ｐゴシック" pitchFamily="-65" charset="-128"/>
          <a:cs typeface="ＭＳ Ｐゴシック" pitchFamily="-106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200"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1pPr>
      <a:lvl2pPr marL="360363" indent="-3603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tabLst>
          <a:tab pos="360363" algn="l"/>
        </a:tabLst>
        <a:defRPr sz="2000"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2pPr>
      <a:lvl3pPr marL="719138" indent="-358775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defRPr kern="1200">
          <a:solidFill>
            <a:srgbClr val="000000"/>
          </a:solidFill>
          <a:latin typeface="Arial"/>
          <a:ea typeface="ＭＳ Ｐゴシック" pitchFamily="-65" charset="-128"/>
          <a:cs typeface="ＭＳ Ｐゴシック" pitchFamily="-106" charset="-128"/>
        </a:defRPr>
      </a:lvl3pPr>
      <a:lvl4pPr marL="1079500" indent="-3603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tabLst>
          <a:tab pos="1079500" algn="l"/>
        </a:tabLst>
        <a:defRPr kern="1200">
          <a:solidFill>
            <a:srgbClr val="000000"/>
          </a:solidFill>
          <a:latin typeface="Arial"/>
          <a:ea typeface="ＭＳ Ｐゴシック" pitchFamily="-65" charset="-128"/>
          <a:cs typeface="ＭＳ Ｐゴシック" pitchFamily="-106" charset="-128"/>
        </a:defRPr>
      </a:lvl4pPr>
      <a:lvl5pPr marL="1528763" indent="-4492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143B5-6246-4319-8871-E36B32B4FFF4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68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ept.org/Documents/ecc/33486/ecc-16-110-annex-17_cept-roadmap-for-5g" TargetMode="External"/><Relationship Id="rId2" Type="http://schemas.openxmlformats.org/officeDocument/2006/relationships/hyperlink" Target="http://www.cept.org/ecc/news/successful-outcome-of-5g-workshop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ctrTitle"/>
          </p:nvPr>
        </p:nvSpPr>
        <p:spPr>
          <a:xfrm>
            <a:off x="1187624" y="2636914"/>
            <a:ext cx="7620000" cy="555625"/>
          </a:xfrm>
        </p:spPr>
        <p:txBody>
          <a:bodyPr>
            <a:normAutofit fontScale="90000"/>
          </a:bodyPr>
          <a:lstStyle/>
          <a:p>
            <a:r>
              <a:rPr lang="da-DK" cap="none" dirty="0" smtClean="0">
                <a:latin typeface="Arial" charset="0"/>
                <a:ea typeface="ＭＳ Ｐゴシック" pitchFamily="34" charset="-128"/>
              </a:rPr>
              <a:t/>
            </a:r>
            <a:br>
              <a:rPr lang="da-DK" cap="none" dirty="0" smtClean="0">
                <a:latin typeface="Arial" charset="0"/>
                <a:ea typeface="ＭＳ Ｐゴシック" pitchFamily="34" charset="-128"/>
              </a:rPr>
            </a:br>
            <a:r>
              <a:rPr lang="da-DK" cap="none" dirty="0" smtClean="0">
                <a:latin typeface="Arial" charset="0"/>
                <a:ea typeface="ＭＳ Ｐゴシック" pitchFamily="34" charset="-128"/>
              </a:rPr>
              <a:t>ECC Roadmap for 5G </a:t>
            </a:r>
            <a:br>
              <a:rPr lang="da-DK" cap="none" dirty="0" smtClean="0">
                <a:latin typeface="Arial" charset="0"/>
                <a:ea typeface="ＭＳ Ｐゴシック" pitchFamily="34" charset="-128"/>
              </a:rPr>
            </a:br>
            <a:r>
              <a:rPr lang="da-DK" cap="none" dirty="0" smtClean="0">
                <a:latin typeface="Arial" charset="0"/>
                <a:ea typeface="ＭＳ Ｐゴシック" pitchFamily="34" charset="-128"/>
              </a:rPr>
              <a:t>Spectrum below 6 GHz</a:t>
            </a:r>
            <a:br>
              <a:rPr lang="da-DK" cap="none" dirty="0" smtClean="0">
                <a:latin typeface="Arial" charset="0"/>
                <a:ea typeface="ＭＳ Ｐゴシック" pitchFamily="34" charset="-128"/>
              </a:rPr>
            </a:br>
            <a:r>
              <a:rPr lang="da-DK" sz="1800" i="1" cap="none" dirty="0" smtClean="0">
                <a:latin typeface="Arial" charset="0"/>
                <a:ea typeface="ＭＳ Ｐゴシック" pitchFamily="34" charset="-128"/>
              </a:rPr>
              <a:t/>
            </a:r>
            <a:br>
              <a:rPr lang="da-DK" sz="1800" i="1" cap="none" dirty="0" smtClean="0">
                <a:latin typeface="Arial" charset="0"/>
                <a:ea typeface="ＭＳ Ｐゴシック" pitchFamily="34" charset="-128"/>
              </a:rPr>
            </a:br>
            <a:r>
              <a:rPr lang="da-DK" sz="1800" i="1" cap="none" dirty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da-DK" sz="1800" i="1" cap="none" dirty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</a:br>
            <a:r>
              <a:rPr lang="da-DK" sz="1800" i="1" cap="none" dirty="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da-DK" sz="1800" i="1" cap="none" dirty="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</a:br>
            <a:r>
              <a:rPr lang="da-DK" sz="1800" i="1" cap="none" dirty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da-DK" sz="1800" i="1" cap="none" dirty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</a:br>
            <a:r>
              <a:rPr lang="da-DK" sz="1800" i="1" cap="none" dirty="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da-DK" sz="1800" i="1" cap="none" dirty="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</a:br>
            <a:r>
              <a:rPr lang="da-DK" sz="1800" i="1" cap="none" dirty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da-DK" sz="1800" i="1" cap="none" dirty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</a:br>
            <a:r>
              <a:rPr lang="da-DK" sz="1800" i="1" cap="none" dirty="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da-DK" sz="1800" i="1" cap="none" dirty="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</a:br>
            <a:r>
              <a:rPr lang="da-DK" sz="1800" i="1" cap="none" dirty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da-DK" sz="1800" i="1" cap="none" dirty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</a:br>
            <a:r>
              <a:rPr lang="da-DK" sz="2700" i="1" cap="none" dirty="0" smtClean="0">
                <a:solidFill>
                  <a:srgbClr val="0070C0"/>
                </a:solidFill>
                <a:latin typeface="Arial" charset="0"/>
                <a:ea typeface="ＭＳ Ｐゴシック" pitchFamily="34" charset="-128"/>
              </a:rPr>
              <a:t>5G </a:t>
            </a:r>
            <a:r>
              <a:rPr lang="da-DK" sz="2700" i="1" cap="none" dirty="0">
                <a:solidFill>
                  <a:srgbClr val="0070C0"/>
                </a:solidFill>
                <a:latin typeface="Arial" charset="0"/>
                <a:ea typeface="ＭＳ Ｐゴシック" pitchFamily="34" charset="-128"/>
              </a:rPr>
              <a:t>Spectrum Conference </a:t>
            </a:r>
            <a:r>
              <a:rPr lang="da-DK" sz="2700" i="1" cap="none" dirty="0" smtClean="0">
                <a:solidFill>
                  <a:srgbClr val="0070C0"/>
                </a:solidFill>
                <a:latin typeface="Arial" charset="0"/>
                <a:ea typeface="ＭＳ Ｐゴシック" pitchFamily="34" charset="-128"/>
              </a:rPr>
              <a:t>2016</a:t>
            </a:r>
            <a:endParaRPr lang="en-GB" sz="2700" i="1" cap="none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5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/>
            <a:endParaRPr lang="en-GB" i="1" dirty="0">
              <a:solidFill>
                <a:srgbClr val="00B0F0"/>
              </a:solidFill>
              <a:latin typeface="Arial" charset="0"/>
              <a:ea typeface="ＭＳ Ｐゴシック" pitchFamily="34" charset="-128"/>
            </a:endParaRPr>
          </a:p>
          <a:p>
            <a:pPr marL="0" indent="0"/>
            <a:endParaRPr lang="da-DK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6" name="Subtitle 4"/>
          <p:cNvSpPr>
            <a:spLocks noGrp="1"/>
          </p:cNvSpPr>
          <p:nvPr>
            <p:ph type="subTitle" idx="1"/>
          </p:nvPr>
        </p:nvSpPr>
        <p:spPr>
          <a:xfrm>
            <a:off x="1524000" y="3933056"/>
            <a:ext cx="7620000" cy="457200"/>
          </a:xfrm>
        </p:spPr>
        <p:txBody>
          <a:bodyPr/>
          <a:lstStyle/>
          <a:p>
            <a:r>
              <a:rPr lang="da-DK" b="1" dirty="0" smtClean="0">
                <a:latin typeface="Arial" charset="0"/>
                <a:ea typeface="ＭＳ Ｐゴシック" pitchFamily="34" charset="-128"/>
              </a:rPr>
              <a:t>Eric Fournier</a:t>
            </a:r>
          </a:p>
          <a:p>
            <a:r>
              <a:rPr lang="da-DK" b="1" dirty="0" smtClean="0">
                <a:latin typeface="Arial" charset="0"/>
                <a:ea typeface="ＭＳ Ｐゴシック" pitchFamily="34" charset="-128"/>
              </a:rPr>
              <a:t>Chairman, Electronic Communications Committee </a:t>
            </a:r>
          </a:p>
          <a:p>
            <a:endParaRPr lang="da-DK" dirty="0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ECC Roadmap for 5G – CEPT 5G workshop 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221311" y="1916832"/>
            <a:ext cx="8686800" cy="39800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b="1" dirty="0" smtClean="0"/>
              <a:t>Suitability </a:t>
            </a:r>
            <a:r>
              <a:rPr lang="en-GB" sz="2400" b="1" dirty="0"/>
              <a:t>of 3.4-3.8 GHz ECC decision for </a:t>
            </a:r>
            <a:r>
              <a:rPr lang="en-GB" sz="2400" b="1" dirty="0" smtClean="0"/>
              <a:t>5G?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Relaxation for </a:t>
            </a:r>
            <a:r>
              <a:rPr lang="en-GB" b="1" dirty="0" smtClean="0"/>
              <a:t>wider channels, BEM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b="1" dirty="0" smtClean="0"/>
              <a:t>TDD</a:t>
            </a:r>
            <a:r>
              <a:rPr lang="en-GB" dirty="0" smtClean="0"/>
              <a:t> only “preferred” in 3.4-3.6 GHz, 3.4-3.6/3.6-3.8 GHz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Guidance to administrations for </a:t>
            </a:r>
            <a:r>
              <a:rPr lang="en-GB" sz="2400" b="1" dirty="0"/>
              <a:t>defragmenting </a:t>
            </a:r>
            <a:r>
              <a:rPr lang="en-GB" sz="2400" b="1" dirty="0" smtClean="0"/>
              <a:t>3.4-3.8 GHz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I</a:t>
            </a:r>
            <a:r>
              <a:rPr lang="en-GB" dirty="0" smtClean="0"/>
              <a:t>ssues faced by administrations: </a:t>
            </a:r>
            <a:r>
              <a:rPr lang="en-GB" b="1" dirty="0" smtClean="0"/>
              <a:t>BWA, FS, earth stations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Need for </a:t>
            </a:r>
            <a:r>
              <a:rPr lang="en-GB" b="1" dirty="0" smtClean="0"/>
              <a:t>technical rules, common timescale</a:t>
            </a:r>
            <a:r>
              <a:rPr lang="en-GB" dirty="0" smtClean="0"/>
              <a:t>, etc.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Review </a:t>
            </a:r>
            <a:r>
              <a:rPr lang="en-GB" sz="2400" dirty="0"/>
              <a:t>ECC decisions in MFCN bands </a:t>
            </a:r>
            <a:r>
              <a:rPr lang="en-GB" sz="2400" dirty="0" smtClean="0"/>
              <a:t>to suit 5G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b="1" dirty="0" smtClean="0"/>
              <a:t>Technology neutrality </a:t>
            </a:r>
            <a:r>
              <a:rPr lang="en-GB" dirty="0" smtClean="0"/>
              <a:t>(except 900/1800) but </a:t>
            </a:r>
            <a:r>
              <a:rPr lang="en-GB" b="1" dirty="0" smtClean="0"/>
              <a:t>relaxation</a:t>
            </a:r>
            <a:r>
              <a:rPr lang="en-GB" dirty="0" smtClean="0"/>
              <a:t> may be needed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What will be 5G,e.g. below 1 GHz? </a:t>
            </a:r>
            <a:r>
              <a:rPr lang="en-GB" b="1" dirty="0" smtClean="0"/>
              <a:t>Which New Radio</a:t>
            </a:r>
            <a:r>
              <a:rPr lang="en-GB" dirty="0" smtClean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I</a:t>
            </a:r>
            <a:r>
              <a:rPr lang="en-GB" sz="2400" dirty="0" smtClean="0"/>
              <a:t>mpact </a:t>
            </a:r>
            <a:r>
              <a:rPr lang="en-GB" sz="2400" dirty="0"/>
              <a:t>of future “</a:t>
            </a:r>
            <a:r>
              <a:rPr lang="en-GB" sz="2400" b="1" dirty="0"/>
              <a:t>flexible duplex</a:t>
            </a:r>
            <a:r>
              <a:rPr lang="en-GB" sz="2400" dirty="0"/>
              <a:t>” on </a:t>
            </a:r>
            <a:r>
              <a:rPr lang="en-GB" sz="2400" dirty="0" smtClean="0"/>
              <a:t>FDD bands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New technological </a:t>
            </a:r>
            <a:r>
              <a:rPr lang="en-GB" dirty="0" smtClean="0"/>
              <a:t>development … for the long term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How to transition?</a:t>
            </a:r>
            <a:endParaRPr lang="en-GB" dirty="0"/>
          </a:p>
          <a:p>
            <a:pPr marL="360363" lvl="2" indent="0">
              <a:buNone/>
            </a:pPr>
            <a:endParaRPr lang="en-GB" sz="2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0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Specific needs for “verticals”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179512" y="1753200"/>
            <a:ext cx="8712968" cy="4410000"/>
          </a:xfrm>
        </p:spPr>
        <p:txBody>
          <a:bodyPr/>
          <a:lstStyle/>
          <a:p>
            <a:r>
              <a:rPr lang="en-GB" i="1" dirty="0" smtClean="0"/>
              <a:t>5G for Verticals: </a:t>
            </a:r>
            <a:r>
              <a:rPr lang="en-GB" b="1" i="1" dirty="0" smtClean="0"/>
              <a:t>5G technology </a:t>
            </a:r>
            <a:r>
              <a:rPr lang="en-GB" i="1" dirty="0" smtClean="0"/>
              <a:t>or </a:t>
            </a:r>
            <a:r>
              <a:rPr lang="en-GB" b="1" i="1" dirty="0" smtClean="0"/>
              <a:t>5G network operator </a:t>
            </a:r>
            <a:r>
              <a:rPr lang="en-GB" i="1" dirty="0" smtClean="0"/>
              <a:t>? </a:t>
            </a:r>
          </a:p>
          <a:p>
            <a:endParaRPr lang="en-GB" i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Which </a:t>
            </a:r>
            <a:r>
              <a:rPr lang="en-GB" b="1" dirty="0"/>
              <a:t>common use cases </a:t>
            </a:r>
            <a:r>
              <a:rPr lang="en-GB" dirty="0"/>
              <a:t>would require </a:t>
            </a:r>
            <a:r>
              <a:rPr lang="en-GB" b="1" dirty="0"/>
              <a:t>spectrum harmonisation </a:t>
            </a:r>
            <a:r>
              <a:rPr lang="en-GB" b="1" dirty="0" smtClean="0"/>
              <a:t>measures</a:t>
            </a:r>
            <a:r>
              <a:rPr lang="en-GB" dirty="0" smtClean="0"/>
              <a:t>? PPDR</a:t>
            </a:r>
            <a:r>
              <a:rPr lang="en-GB" dirty="0"/>
              <a:t>, </a:t>
            </a:r>
            <a:r>
              <a:rPr lang="en-GB" dirty="0" smtClean="0"/>
              <a:t>industry </a:t>
            </a:r>
            <a:r>
              <a:rPr lang="en-GB" dirty="0"/>
              <a:t>automation, automotive, utilities, </a:t>
            </a:r>
            <a:r>
              <a:rPr lang="en-GB" dirty="0" smtClean="0"/>
              <a:t>rails?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P</a:t>
            </a:r>
            <a:r>
              <a:rPr lang="en-GB" dirty="0" smtClean="0"/>
              <a:t>ossibility </a:t>
            </a:r>
            <a:r>
              <a:rPr lang="en-GB" dirty="0"/>
              <a:t>for verticals to share </a:t>
            </a:r>
            <a:r>
              <a:rPr lang="en-GB" b="1" dirty="0"/>
              <a:t>common </a:t>
            </a:r>
            <a:r>
              <a:rPr lang="en-GB" b="1" dirty="0" smtClean="0"/>
              <a:t>platforms</a:t>
            </a:r>
            <a:r>
              <a:rPr lang="en-GB" dirty="0" smtClean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1" dirty="0" smtClean="0"/>
              <a:t>General authorisation </a:t>
            </a:r>
            <a:r>
              <a:rPr lang="en-GB" b="1" dirty="0"/>
              <a:t>regime </a:t>
            </a:r>
            <a:r>
              <a:rPr lang="en-GB" dirty="0"/>
              <a:t>for </a:t>
            </a:r>
            <a:r>
              <a:rPr lang="en-GB" dirty="0" smtClean="0"/>
              <a:t>verticals critical applications (</a:t>
            </a:r>
            <a:r>
              <a:rPr lang="en-GB" dirty="0"/>
              <a:t>e.g. automotive</a:t>
            </a:r>
            <a:r>
              <a:rPr lang="en-GB" dirty="0" smtClean="0"/>
              <a:t>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1" dirty="0" smtClean="0"/>
              <a:t>Spectrum </a:t>
            </a:r>
            <a:r>
              <a:rPr lang="en-GB" b="1" dirty="0"/>
              <a:t>redundancy </a:t>
            </a:r>
            <a:r>
              <a:rPr lang="en-GB" dirty="0"/>
              <a:t>for mission critical application (e.g. </a:t>
            </a:r>
            <a:r>
              <a:rPr lang="en-GB" b="1" dirty="0"/>
              <a:t>automotive</a:t>
            </a:r>
            <a:r>
              <a:rPr lang="en-GB" dirty="0"/>
              <a:t> below 6 GHz</a:t>
            </a:r>
            <a:r>
              <a:rPr lang="en-GB" dirty="0" smtClean="0"/>
              <a:t>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Assess whether spectrum </a:t>
            </a:r>
            <a:r>
              <a:rPr lang="en-GB" dirty="0"/>
              <a:t>regulations applicable to </a:t>
            </a:r>
            <a:r>
              <a:rPr lang="en-GB" dirty="0" smtClean="0"/>
              <a:t>verticals (PPDR, utilities, rails, automotive …) are </a:t>
            </a:r>
            <a:r>
              <a:rPr lang="en-GB" dirty="0"/>
              <a:t>“</a:t>
            </a:r>
            <a:r>
              <a:rPr lang="en-GB" b="1" dirty="0"/>
              <a:t>5G compatible</a:t>
            </a:r>
            <a:r>
              <a:rPr lang="en-GB" dirty="0"/>
              <a:t>”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Footer - add copy here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43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CEPT and 5G 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2311477"/>
            <a:ext cx="8229600" cy="4410000"/>
          </a:xfrm>
        </p:spPr>
        <p:txBody>
          <a:bodyPr/>
          <a:lstStyle/>
          <a:p>
            <a:pPr algn="ctr"/>
            <a:r>
              <a:rPr lang="fr-FR" dirty="0" smtClean="0"/>
              <a:t>CEPT 5 G workshop</a:t>
            </a:r>
            <a:endParaRPr lang="fr-FR" dirty="0"/>
          </a:p>
          <a:p>
            <a:pPr marL="0" indent="0" algn="ctr"/>
            <a:r>
              <a:rPr lang="en-GB" sz="2400" dirty="0">
                <a:hlinkClick r:id="rId2"/>
              </a:rPr>
              <a:t>http://www.cept.org/ecc/news/successful-outcome-of-5g-workshop</a:t>
            </a:r>
            <a:r>
              <a:rPr lang="en-GB" sz="2400" dirty="0" smtClean="0">
                <a:hlinkClick r:id="rId2"/>
              </a:rPr>
              <a:t>/</a:t>
            </a:r>
            <a:endParaRPr lang="en-GB" sz="2400" dirty="0" smtClean="0"/>
          </a:p>
          <a:p>
            <a:pPr marL="0" indent="0" algn="ctr"/>
            <a:endParaRPr lang="en-GB" sz="2400" dirty="0"/>
          </a:p>
          <a:p>
            <a:pPr marL="0" indent="0" algn="ctr"/>
            <a:r>
              <a:rPr lang="en-GB" sz="2400" dirty="0" smtClean="0"/>
              <a:t>CEPT ECC Roadmap</a:t>
            </a:r>
            <a:endParaRPr lang="en-GB" sz="2400" dirty="0"/>
          </a:p>
          <a:p>
            <a:pPr marL="0" indent="0" algn="ctr"/>
            <a:r>
              <a:rPr lang="en-GB" sz="2400" dirty="0">
                <a:hlinkClick r:id="rId3"/>
              </a:rPr>
              <a:t>http://cept.org/Documents/ecc/33486/ecc-16-110-annex-17_cept-roadmap-for-5g</a:t>
            </a:r>
            <a:endParaRPr lang="en-GB" sz="2400" dirty="0"/>
          </a:p>
          <a:p>
            <a:endParaRPr lang="fr-FR" dirty="0" smtClean="0"/>
          </a:p>
          <a:p>
            <a:r>
              <a:rPr lang="fr-FR" dirty="0" smtClean="0"/>
              <a:t>								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Footer - add copy here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88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CCCC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E2E2E2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18344</TotalTime>
  <Words>248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Conception personnalisée</vt:lpstr>
      <vt:lpstr> ECC Roadmap for 5G  Spectrum below 6 GHz         5G Spectrum Conference 2016</vt:lpstr>
      <vt:lpstr>ECC Roadmap for 5G – CEPT 5G workshop </vt:lpstr>
      <vt:lpstr>Specific needs for “verticals”</vt:lpstr>
      <vt:lpstr>CEPT and 5G </vt:lpstr>
    </vt:vector>
  </TitlesOfParts>
  <Company>wonderlandWPA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 Smith</dc:creator>
  <cp:lastModifiedBy>Author</cp:lastModifiedBy>
  <cp:revision>290</cp:revision>
  <dcterms:created xsi:type="dcterms:W3CDTF">2011-06-23T11:16:25Z</dcterms:created>
  <dcterms:modified xsi:type="dcterms:W3CDTF">2016-12-05T09:39:36Z</dcterms:modified>
</cp:coreProperties>
</file>